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60" r:id="rId3"/>
    <p:sldId id="322" r:id="rId4"/>
    <p:sldId id="308" r:id="rId5"/>
    <p:sldId id="294" r:id="rId6"/>
    <p:sldId id="311" r:id="rId7"/>
    <p:sldId id="318" r:id="rId8"/>
    <p:sldId id="31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0E6"/>
    <a:srgbClr val="00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6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2159E-D42D-4772-8DB6-021990702D6C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3CBA-D21F-41D2-900B-C8B72E643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2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73CBA-D21F-41D2-900B-C8B72E6436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6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27ADD-D4AC-4C2B-829E-7C20DAF4A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029C5F3-F293-4A9C-9559-A10D925AD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CE2816-1F57-4B35-8F5A-30A7E72E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91ACF5-19B8-4E18-863F-9C15AE70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C045A-77EA-4316-BA5E-655CFCBB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6DA90-1C58-4F80-95E4-B0437DE8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A14489-7BFC-465A-A2D2-FAC78E6B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9873D9-DC8D-4350-BBBE-89282BB1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6C523-A8EB-423B-AB7F-F42C9F95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D4B18E-CB9F-4B92-859E-70A1F10D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4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B11066A-F207-437E-AA35-4A3C1849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B2DA1E-6DD8-4500-AA0B-96EEC145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A54108-A2E2-4D14-98D5-3BC79824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A948DA-1AB7-4A04-88A3-600A9B60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13075A-89B9-46E9-A926-9194AFF6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3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0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3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6C15AC-06CF-435D-A524-4960372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56E62F-4396-49E3-9585-42186A59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CE0F59-49E8-4595-80FC-C1E0E9D7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926068-95FD-4692-94EC-0E2C47C8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6A882B-E954-4274-985A-4104BEFF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69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9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8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9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5FC43-561C-4AB3-BFAD-D3AD8647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BDE92C-6E96-4EA3-A273-654C03F4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FC892D-5956-4196-A9CF-352E00A3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1297A1-AF76-4929-B164-4ACD2E11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D16C8C-4AA8-4F8C-AFAA-6AA089CA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0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7123E1-D3FC-434E-AA93-9960068E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069D1A-E8FC-4FDC-8FFE-7442EE45C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339D8B-6A55-49C2-9385-FBCB2780C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3B8B3B-E496-4CE5-93CB-7E277E28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DA1FFA-A73A-4BBF-98D5-98AFE090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3E105-265B-4DB9-A5C8-C85B0048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4A1FC-CB50-4FD9-8688-D871BE52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373A34-ACF2-49B3-99BE-86B8BFCD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487CA2-D755-4746-AE93-5F0ABD38C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AFE8FC-CDE4-40E3-84E3-828DE2D2C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9BE177-0DC3-4004-9500-7B5A8755F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DE864BC-E197-49DE-BA1D-B6493E90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A4DCCBE-85CA-4D3A-85E4-EB3B567F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2FDDC73-CBA9-44D9-966E-E24753D9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F83C91-61DD-4754-8378-B9EB47E4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1315E0-6B31-48EA-B95F-6C00195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6D5833F-B75E-4C8C-BD42-A017F460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867CDB1-D927-45FB-A085-029070B6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DD331C-D34F-4301-8B6C-3422CD42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7906178-51B5-42D4-A621-7B3B3BD2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C1AB01-8C2C-4C53-9AB1-50937673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9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E0F8D4-07AC-4D6A-B53B-C8529909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4D9A30-D295-4EF2-9B75-892C7CBC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451832-5E1F-4F38-B9EA-5CDD6067A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DA5A18-743A-4945-858E-850A910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914803-049F-4306-8925-85C322B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2A50EB-C890-484E-AB5E-573A7884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C3A6E-BD1D-4A96-B0FC-67FFD54A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3292EF-1B29-47BE-9076-714BAB902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C9F0A2-8F92-43F6-AF3C-C49FF722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C6A110-0700-4B13-9751-2D57A9C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46F688-DAA4-4856-BA11-69ADD20D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30972E-7ADC-4EA1-8B7E-16D96E67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40EB5-26F1-452B-86B9-BC4E0B8A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F64669-315F-4F72-8785-C6A70C14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D5E51A-EB2D-4675-8C03-09EF9EAC2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7428-39DD-4872-B4AC-7BF9FC2C8B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2A05AB-BFB7-4322-8C3E-16204A17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7093D-197E-445A-AE56-5081CD5F3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12" y="2013866"/>
            <a:ext cx="9325627" cy="3259511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наставничества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«обучающийся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обучающийся»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Разработчики</a:t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Жукова Н.Н</a:t>
            </a:r>
            <a:r>
              <a:rPr lang="ru-RU" sz="2200" b="1" smtClean="0">
                <a:solidFill>
                  <a:srgbClr val="003399"/>
                </a:solidFill>
                <a:latin typeface="Raleway" panose="020B0703030101060003" pitchFamily="34" charset="-52"/>
              </a:rPr>
              <a:t>., методист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Шварев С.А., </a:t>
            </a:r>
            <a:r>
              <a:rPr lang="ru-RU" sz="2200" b="1" dirty="0" err="1" smtClean="0">
                <a:solidFill>
                  <a:srgbClr val="003399"/>
                </a:solidFill>
                <a:latin typeface="Raleway" panose="020B0703030101060003" pitchFamily="34" charset="-52"/>
              </a:rPr>
              <a:t>пдо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endParaRPr lang="ru-RU" sz="2200" dirty="0">
              <a:solidFill>
                <a:srgbClr val="003399"/>
              </a:solidFill>
              <a:latin typeface="Raleway" panose="020B07030301010600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82699"/>
          <a:stretch/>
        </p:blipFill>
        <p:spPr>
          <a:xfrm>
            <a:off x="0" y="6335486"/>
            <a:ext cx="12192000" cy="5225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 txBox="1">
            <a:spLocks/>
          </p:cNvSpPr>
          <p:nvPr/>
        </p:nvSpPr>
        <p:spPr>
          <a:xfrm>
            <a:off x="592184" y="146136"/>
            <a:ext cx="7569198" cy="121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МОУ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3850" y="638430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Рыбинск, 2023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731258" y="3374849"/>
            <a:ext cx="2440940" cy="1863089"/>
            <a:chOff x="4743958" y="594105"/>
            <a:chExt cx="2440940" cy="1863089"/>
          </a:xfrm>
        </p:grpSpPr>
        <p:sp>
          <p:nvSpPr>
            <p:cNvPr id="11" name="object 11"/>
            <p:cNvSpPr/>
            <p:nvPr/>
          </p:nvSpPr>
          <p:spPr>
            <a:xfrm>
              <a:off x="4750308" y="600455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1965197" y="0"/>
                  </a:moveTo>
                  <a:lnTo>
                    <a:pt x="462533" y="0"/>
                  </a:lnTo>
                  <a:lnTo>
                    <a:pt x="0" y="925068"/>
                  </a:lnTo>
                  <a:lnTo>
                    <a:pt x="462533" y="1850136"/>
                  </a:lnTo>
                  <a:lnTo>
                    <a:pt x="1965197" y="1850136"/>
                  </a:lnTo>
                  <a:lnTo>
                    <a:pt x="2427732" y="925068"/>
                  </a:lnTo>
                  <a:lnTo>
                    <a:pt x="1965197" y="0"/>
                  </a:lnTo>
                  <a:close/>
                </a:path>
              </a:pathLst>
            </a:custGeom>
            <a:solidFill>
              <a:srgbClr val="00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0308" y="600455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0" y="925068"/>
                  </a:moveTo>
                  <a:lnTo>
                    <a:pt x="462533" y="0"/>
                  </a:lnTo>
                  <a:lnTo>
                    <a:pt x="1965197" y="0"/>
                  </a:lnTo>
                  <a:lnTo>
                    <a:pt x="2427732" y="925068"/>
                  </a:lnTo>
                  <a:lnTo>
                    <a:pt x="1965197" y="1850136"/>
                  </a:lnTo>
                  <a:lnTo>
                    <a:pt x="462533" y="1850136"/>
                  </a:lnTo>
                  <a:lnTo>
                    <a:pt x="0" y="925068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95114" y="3939363"/>
            <a:ext cx="1778652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ПАРТНЕРСКОЕ</a:t>
            </a:r>
            <a:endParaRPr dirty="0">
              <a:latin typeface="Calibri"/>
              <a:cs typeface="Calibri"/>
            </a:endParaRPr>
          </a:p>
          <a:p>
            <a:pPr marL="178435" marR="168910" algn="ctr">
              <a:lnSpc>
                <a:spcPct val="100000"/>
              </a:lnSpc>
            </a:pP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«равный</a:t>
            </a:r>
            <a:r>
              <a:rPr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i="1" spc="-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равному»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53826" y="3368499"/>
            <a:ext cx="2440940" cy="1863089"/>
            <a:chOff x="6924802" y="1648714"/>
            <a:chExt cx="2440940" cy="1863089"/>
          </a:xfrm>
        </p:grpSpPr>
        <p:sp>
          <p:nvSpPr>
            <p:cNvPr id="15" name="object 15"/>
            <p:cNvSpPr/>
            <p:nvPr/>
          </p:nvSpPr>
          <p:spPr>
            <a:xfrm>
              <a:off x="6931152" y="1655064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1965198" y="0"/>
                  </a:moveTo>
                  <a:lnTo>
                    <a:pt x="462533" y="0"/>
                  </a:lnTo>
                  <a:lnTo>
                    <a:pt x="0" y="925068"/>
                  </a:lnTo>
                  <a:lnTo>
                    <a:pt x="462533" y="1850136"/>
                  </a:lnTo>
                  <a:lnTo>
                    <a:pt x="1965198" y="1850136"/>
                  </a:lnTo>
                  <a:lnTo>
                    <a:pt x="2427731" y="925068"/>
                  </a:lnTo>
                  <a:lnTo>
                    <a:pt x="1965198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31152" y="1655064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0" y="925068"/>
                  </a:moveTo>
                  <a:lnTo>
                    <a:pt x="462533" y="0"/>
                  </a:lnTo>
                  <a:lnTo>
                    <a:pt x="1965198" y="0"/>
                  </a:lnTo>
                  <a:lnTo>
                    <a:pt x="2427731" y="925068"/>
                  </a:lnTo>
                  <a:lnTo>
                    <a:pt x="1965198" y="1850136"/>
                  </a:lnTo>
                  <a:lnTo>
                    <a:pt x="462533" y="1850136"/>
                  </a:lnTo>
                  <a:lnTo>
                    <a:pt x="0" y="925068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76897" y="3933014"/>
            <a:ext cx="200222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ГРУППОВОЕ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«от</a:t>
            </a: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001F5F"/>
                </a:solidFill>
                <a:latin typeface="Calibri"/>
                <a:cs typeface="Calibri"/>
              </a:rPr>
              <a:t>2-ух</a:t>
            </a:r>
            <a:r>
              <a:rPr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endParaRPr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чел.»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36762" y="3318639"/>
            <a:ext cx="2616200" cy="1922780"/>
            <a:chOff x="2505201" y="3792982"/>
            <a:chExt cx="2616200" cy="1922780"/>
          </a:xfrm>
        </p:grpSpPr>
        <p:sp>
          <p:nvSpPr>
            <p:cNvPr id="19" name="object 19"/>
            <p:cNvSpPr/>
            <p:nvPr/>
          </p:nvSpPr>
          <p:spPr>
            <a:xfrm>
              <a:off x="2511551" y="3799332"/>
              <a:ext cx="2603500" cy="1910080"/>
            </a:xfrm>
            <a:custGeom>
              <a:avLst/>
              <a:gdLst/>
              <a:ahLst/>
              <a:cxnLst/>
              <a:rect l="l" t="t" r="r" b="b"/>
              <a:pathLst>
                <a:path w="2603500" h="1910079">
                  <a:moveTo>
                    <a:pt x="2125599" y="0"/>
                  </a:moveTo>
                  <a:lnTo>
                    <a:pt x="477393" y="0"/>
                  </a:lnTo>
                  <a:lnTo>
                    <a:pt x="0" y="954786"/>
                  </a:lnTo>
                  <a:lnTo>
                    <a:pt x="477393" y="1909572"/>
                  </a:lnTo>
                  <a:lnTo>
                    <a:pt x="2125599" y="1909572"/>
                  </a:lnTo>
                  <a:lnTo>
                    <a:pt x="2602992" y="954786"/>
                  </a:lnTo>
                  <a:lnTo>
                    <a:pt x="21255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551" y="3799332"/>
              <a:ext cx="2603500" cy="1910080"/>
            </a:xfrm>
            <a:custGeom>
              <a:avLst/>
              <a:gdLst/>
              <a:ahLst/>
              <a:cxnLst/>
              <a:rect l="l" t="t" r="r" b="b"/>
              <a:pathLst>
                <a:path w="2603500" h="1910079">
                  <a:moveTo>
                    <a:pt x="0" y="954786"/>
                  </a:moveTo>
                  <a:lnTo>
                    <a:pt x="477393" y="0"/>
                  </a:lnTo>
                  <a:lnTo>
                    <a:pt x="2125599" y="0"/>
                  </a:lnTo>
                  <a:lnTo>
                    <a:pt x="2602992" y="954786"/>
                  </a:lnTo>
                  <a:lnTo>
                    <a:pt x="2125599" y="1909572"/>
                  </a:lnTo>
                  <a:lnTo>
                    <a:pt x="477393" y="1909572"/>
                  </a:lnTo>
                  <a:lnTo>
                    <a:pt x="0" y="954786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5021" y="4019592"/>
            <a:ext cx="222293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КРАТКОСРОЧНОЕ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«целеполагающее»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11480" y="653690"/>
            <a:ext cx="2565400" cy="2070100"/>
          </a:xfrm>
          <a:custGeom>
            <a:avLst/>
            <a:gdLst/>
            <a:ahLst/>
            <a:cxnLst/>
            <a:rect l="l" t="t" r="r" b="b"/>
            <a:pathLst>
              <a:path w="2565400" h="2070100">
                <a:moveTo>
                  <a:pt x="0" y="1034795"/>
                </a:moveTo>
                <a:lnTo>
                  <a:pt x="517397" y="0"/>
                </a:lnTo>
                <a:lnTo>
                  <a:pt x="2047493" y="0"/>
                </a:lnTo>
                <a:lnTo>
                  <a:pt x="2564891" y="1034795"/>
                </a:lnTo>
                <a:lnTo>
                  <a:pt x="2047493" y="2069592"/>
                </a:lnTo>
                <a:lnTo>
                  <a:pt x="517397" y="2069592"/>
                </a:lnTo>
                <a:lnTo>
                  <a:pt x="0" y="1034795"/>
                </a:lnTo>
                <a:close/>
              </a:path>
            </a:pathLst>
          </a:custGeom>
          <a:ln w="3200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95114" y="1262323"/>
            <a:ext cx="1614170" cy="7969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0"/>
              </a:spcBef>
            </a:pPr>
            <a:r>
              <a:rPr sz="3200" b="1" spc="5" dirty="0" smtClean="0">
                <a:solidFill>
                  <a:srgbClr val="C00000"/>
                </a:solidFill>
                <a:latin typeface="Calibri"/>
                <a:cs typeface="Calibri"/>
              </a:rPr>
              <a:t>ВИД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НАСТАВНИЧЕСТВА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26" name="Picture 2" descr="https://sun9-21.userapi.com/impg/wlpoaIb854A43Y4hudycgY-5Ewgwwy3PCJ75hg/FoTBPFYotfI.jpg?size=1280x853&amp;quality=96&amp;sign=b73e3ab7dd2678adcd3d0ba21ee60e1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1" y="622158"/>
            <a:ext cx="3008975" cy="20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20" y="667464"/>
            <a:ext cx="3680000" cy="20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2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42060"/>
              </p:ext>
            </p:extLst>
          </p:nvPr>
        </p:nvGraphicFramePr>
        <p:xfrm>
          <a:off x="595423" y="629800"/>
          <a:ext cx="109728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572"/>
                <a:gridCol w="8761228"/>
              </a:tblGrid>
              <a:tr h="4253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298068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Целевая аудитория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Обучающиеся</a:t>
                      </a:r>
                      <a:r>
                        <a:rPr lang="ru-RU" sz="1700" baseline="0" dirty="0" smtClean="0"/>
                        <a:t> с ООП </a:t>
                      </a:r>
                      <a:r>
                        <a:rPr lang="ru-RU" sz="1700" dirty="0" smtClean="0"/>
                        <a:t>творческих объединений</a:t>
                      </a:r>
                      <a:r>
                        <a:rPr lang="ru-RU" sz="1700" baseline="0" dirty="0" smtClean="0"/>
                        <a:t> ЦТТ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возрасте от 10 до 18 лет, которым сложно раскрыть свой творческий потенциал самостоятельно</a:t>
                      </a:r>
                      <a:endParaRPr lang="ru-RU" sz="1700" dirty="0"/>
                    </a:p>
                  </a:txBody>
                  <a:tcPr/>
                </a:tc>
              </a:tr>
              <a:tr h="298068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Цель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Персонализированная поддержка одарённого обучающегося при подготовке к конкурсному мероприятию.</a:t>
                      </a:r>
                    </a:p>
                  </a:txBody>
                  <a:tcPr/>
                </a:tc>
              </a:tr>
              <a:tr h="269714"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Срок реализации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/>
                        <a:t>сентябрь 2022 – май 2023</a:t>
                      </a:r>
                      <a:endParaRPr lang="ru-RU" sz="1700" dirty="0"/>
                    </a:p>
                  </a:txBody>
                  <a:tcPr/>
                </a:tc>
              </a:tr>
              <a:tr h="74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 результаты внедрения  модели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700" dirty="0" smtClean="0"/>
                        <a:t> Улучшение личных показателей эффективности обучающихся, связанное с развитием гибких навыков и метакомпетенций наставников и наставляемых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700" dirty="0" smtClean="0"/>
                        <a:t> Количественный</a:t>
                      </a:r>
                      <a:r>
                        <a:rPr lang="ru-RU" sz="1700" baseline="0" dirty="0" smtClean="0"/>
                        <a:t> и качественный рост достижений </a:t>
                      </a:r>
                      <a:r>
                        <a:rPr lang="ru-RU" sz="1700" dirty="0" smtClean="0"/>
                        <a:t>обучающихся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700" dirty="0" smtClean="0"/>
                        <a:t> Повышение имиджа педагога творческого объединения</a:t>
                      </a:r>
                      <a:endParaRPr lang="ru-RU" sz="1700" dirty="0"/>
                    </a:p>
                  </a:txBody>
                  <a:tcPr/>
                </a:tc>
              </a:tr>
              <a:tr h="74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</a:t>
                      </a:r>
                      <a:r>
                        <a:rPr lang="ru-RU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разработанных материалов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0" indent="-180975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Приказ «О внедрении целевой модели наставничества, назначении куратора».</a:t>
                      </a:r>
                    </a:p>
                    <a:p>
                      <a:pPr marL="180975" lvl="0" indent="-180975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Положение о программе наставничества в ЦТТ.</a:t>
                      </a:r>
                    </a:p>
                    <a:p>
                      <a:pPr marL="180975" lvl="0" indent="-180975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Положение «О внедрении модели наставничества обучающихся ЦТТ». </a:t>
                      </a:r>
                    </a:p>
                    <a:p>
                      <a:pPr marL="180975" lvl="0" indent="-180975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План реализации мероприятий на 2022/2023 учебный год</a:t>
                      </a:r>
                    </a:p>
                    <a:p>
                      <a:pPr marL="180975" lvl="0" indent="-180975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ДООП «#</a:t>
                      </a:r>
                      <a:r>
                        <a:rPr lang="ru-RU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ЯНаставник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marL="180975" lvl="0" indent="-180975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Модуль «Наставничество» к Программе воспитания Центра технического творчества на 2022 – 2027 </a:t>
                      </a:r>
                      <a:r>
                        <a:rPr lang="ru-RU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г.г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0975" lvl="0" indent="-180975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Статья «Особенности организации наставничества в Центре технического творчества»</a:t>
                      </a:r>
                    </a:p>
                    <a:p>
                      <a:pPr marL="180975" lvl="0" indent="-180975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Статья «Культура наставнической деятельности в Центре технического творчества: развитие личностных качеств наставников и наставляемых»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 txBox="1">
            <a:spLocks/>
          </p:cNvSpPr>
          <p:nvPr/>
        </p:nvSpPr>
        <p:spPr>
          <a:xfrm>
            <a:off x="1390302" y="70877"/>
            <a:ext cx="9325627" cy="62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наставничества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aleway" panose="020B0703030101060003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38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892" t="83060"/>
          <a:stretch/>
        </p:blipFill>
        <p:spPr>
          <a:xfrm>
            <a:off x="0" y="-63062"/>
            <a:ext cx="12192000" cy="1055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5923272"/>
            <a:ext cx="1306286" cy="934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1062" y="62762"/>
            <a:ext cx="3030938" cy="2166256"/>
          </a:xfrm>
          <a:prstGeom prst="rect">
            <a:avLst/>
          </a:prstGeom>
        </p:spPr>
      </p:pic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D8AFA57F-89DF-4948-8C55-1E0AF84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59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Объект 9">
            <a:extLst>
              <a:ext uri="{FF2B5EF4-FFF2-40B4-BE49-F238E27FC236}">
                <a16:creationId xmlns="" xmlns:a16="http://schemas.microsoft.com/office/drawing/2014/main" id="{F9556C39-F544-4A7F-A0F3-9E8B1A30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6" y="1055613"/>
            <a:ext cx="118175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solidFill>
                  <a:srgbClr val="C00000"/>
                </a:solidFill>
              </a:rPr>
              <a:t> </a:t>
            </a:r>
            <a:endParaRPr lang="ru-RU" sz="1600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D8AFA57F-89DF-4948-8C55-1E0AF84C3962}"/>
              </a:ext>
            </a:extLst>
          </p:cNvPr>
          <p:cNvSpPr txBox="1">
            <a:spLocks/>
          </p:cNvSpPr>
          <p:nvPr/>
        </p:nvSpPr>
        <p:spPr>
          <a:xfrm>
            <a:off x="999309" y="1"/>
            <a:ext cx="10515600" cy="105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Описание модели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4" y="-63062"/>
            <a:ext cx="1453271" cy="1116100"/>
          </a:xfrm>
          <a:prstGeom prst="rect">
            <a:avLst/>
          </a:prstGeom>
        </p:spPr>
      </p:pic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F9556C39-F544-4A7F-A0F3-9E8B1A30127B}"/>
              </a:ext>
            </a:extLst>
          </p:cNvPr>
          <p:cNvSpPr txBox="1">
            <a:spLocks/>
          </p:cNvSpPr>
          <p:nvPr/>
        </p:nvSpPr>
        <p:spPr>
          <a:xfrm>
            <a:off x="422366" y="1208013"/>
            <a:ext cx="118175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98244"/>
              </p:ext>
            </p:extLst>
          </p:nvPr>
        </p:nvGraphicFramePr>
        <p:xfrm>
          <a:off x="279986" y="1186846"/>
          <a:ext cx="11203177" cy="533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0"/>
                <a:gridCol w="2658140"/>
                <a:gridCol w="3912781"/>
                <a:gridCol w="2849526"/>
              </a:tblGrid>
              <a:tr h="1005209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 наставнической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субъекта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субъекта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деятельности субъекта</a:t>
                      </a:r>
                      <a:endParaRPr lang="ru-RU" dirty="0"/>
                    </a:p>
                  </a:txBody>
                  <a:tcPr/>
                </a:tc>
              </a:tr>
              <a:tr h="1049458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Ученик наставляемый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имеет ООП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недостаточно ресурсов для достижения более высоких результатов в обучении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посещение мероприятий,</a:t>
                      </a:r>
                      <a:r>
                        <a:rPr lang="ru-RU" sz="1700" baseline="0" dirty="0" smtClean="0"/>
                        <a:t> проводимых в ТО и ЦТТ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активное общение и совместная деятельность с</a:t>
                      </a:r>
                      <a:r>
                        <a:rPr lang="ru-RU" sz="1700" baseline="0" dirty="0" smtClean="0"/>
                        <a:t> наставником в процессе подготовки к различным конкурсным мероприятиям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повышение интереса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smtClean="0"/>
                        <a:t>к</a:t>
                      </a:r>
                      <a:r>
                        <a:rPr lang="ru-RU" sz="1700" baseline="0" dirty="0" smtClean="0"/>
                        <a:t> занятиям 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повышение образов-</a:t>
                      </a:r>
                      <a:r>
                        <a:rPr lang="ru-RU" sz="1700" dirty="0" err="1" smtClean="0"/>
                        <a:t>ных</a:t>
                      </a:r>
                      <a:r>
                        <a:rPr lang="ru-RU" sz="1700" dirty="0" smtClean="0"/>
                        <a:t> результатов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baseline="0" dirty="0" smtClean="0"/>
                        <a:t> достижения в конкурсных мероприятиях разного  </a:t>
                      </a:r>
                      <a:r>
                        <a:rPr lang="ru-RU" sz="1700" baseline="0" dirty="0" err="1" smtClean="0"/>
                        <a:t>ур</a:t>
                      </a:r>
                      <a:r>
                        <a:rPr lang="ru-RU" sz="1700" baseline="0" smtClean="0"/>
                        <a:t>-я</a:t>
                      </a:r>
                      <a:endParaRPr lang="ru-RU" sz="1700" baseline="0" dirty="0" smtClean="0"/>
                    </a:p>
                  </a:txBody>
                  <a:tcPr/>
                </a:tc>
              </a:tr>
              <a:tr h="995158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Ученик наставник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активный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обладающий организаторскими качествами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демонстрирующий высокие образовательные результаты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победитель и призёр конкурсных мероприятий различного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беседы</a:t>
                      </a:r>
                      <a:r>
                        <a:rPr lang="ru-RU" sz="1700" baseline="0" dirty="0" smtClean="0"/>
                        <a:t> с педагогом о способе оказания помощи наставляемому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baseline="0" dirty="0" smtClean="0"/>
                        <a:t>посещение занятий наставляемого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baseline="0" dirty="0" smtClean="0"/>
                        <a:t>мотивирование личным примером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baseline="0" dirty="0" smtClean="0"/>
                        <a:t>оказание помощи для получения более высоких результатов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baseline="0" dirty="0" smtClean="0"/>
                        <a:t>сопровождение наставляемого во время соревнований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поощрение за активную работу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 развитие навыков и </a:t>
                      </a:r>
                      <a:r>
                        <a:rPr lang="ru-RU" sz="1700" dirty="0" err="1" smtClean="0"/>
                        <a:t>метакомпетенций</a:t>
                      </a:r>
                      <a:endParaRPr lang="ru-RU" sz="17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3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61257" y="944009"/>
            <a:ext cx="11538858" cy="3195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indent="0">
              <a:spcBef>
                <a:spcPts val="100"/>
              </a:spcBef>
              <a:buNone/>
              <a:tabLst>
                <a:tab pos="427990" algn="l"/>
                <a:tab pos="428625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Этап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Проведение </a:t>
            </a:r>
            <a:r>
              <a:rPr lang="ru-RU" sz="2800" dirty="0" smtClean="0">
                <a:ea typeface="Calibri"/>
                <a:cs typeface="Times New Roman"/>
              </a:rPr>
              <a:t>мотивационной встречи </a:t>
            </a:r>
            <a:r>
              <a:rPr lang="ru-RU" sz="2800" dirty="0">
                <a:ea typeface="Calibri"/>
                <a:cs typeface="Times New Roman"/>
              </a:rPr>
              <a:t>с активными обучающимися и руководителем творческого объединения. </a:t>
            </a:r>
            <a:endParaRPr lang="en-US" sz="2800" dirty="0" smtClean="0">
              <a:ea typeface="Calibri"/>
              <a:cs typeface="Times New Roman"/>
            </a:endParaRPr>
          </a:p>
          <a:p>
            <a:pPr marL="85090" indent="0">
              <a:spcBef>
                <a:spcPts val="100"/>
              </a:spcBef>
              <a:buNone/>
              <a:tabLst>
                <a:tab pos="427990" algn="l"/>
                <a:tab pos="428625" algn="l"/>
              </a:tabLst>
            </a:pPr>
            <a:r>
              <a:rPr sz="2800" b="1" dirty="0" err="1" smtClean="0">
                <a:solidFill>
                  <a:srgbClr val="FF0000"/>
                </a:solidFill>
                <a:latin typeface="Calibri"/>
                <a:cs typeface="Calibri"/>
              </a:rPr>
              <a:t>Этап</a:t>
            </a: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spc="-5" dirty="0" smtClean="0"/>
              <a:t>Определение наставляемых из числа обучающихся</a:t>
            </a:r>
            <a:r>
              <a:rPr sz="2800" spc="-5" dirty="0" smtClean="0"/>
              <a:t>:</a:t>
            </a:r>
            <a:r>
              <a:rPr sz="2800" spc="-10" dirty="0" smtClean="0"/>
              <a:t> </a:t>
            </a:r>
            <a:r>
              <a:rPr sz="2800" spc="-5" dirty="0"/>
              <a:t>сбор</a:t>
            </a:r>
            <a:r>
              <a:rPr sz="2800" spc="25" dirty="0"/>
              <a:t> </a:t>
            </a:r>
            <a:r>
              <a:rPr sz="2800" spc="-5" dirty="0"/>
              <a:t>запросов</a:t>
            </a:r>
            <a:r>
              <a:rPr sz="2800" spc="20" dirty="0"/>
              <a:t> </a:t>
            </a:r>
            <a:r>
              <a:rPr sz="2800" spc="-5" dirty="0"/>
              <a:t>наставляемых</a:t>
            </a:r>
          </a:p>
          <a:p>
            <a:pPr marL="85090" indent="0">
              <a:spcBef>
                <a:spcPts val="430"/>
              </a:spcBef>
              <a:buNone/>
              <a:tabLst>
                <a:tab pos="427990" algn="l"/>
                <a:tab pos="428625" algn="l"/>
                <a:tab pos="1017905" algn="l"/>
                <a:tab pos="1481455" algn="l"/>
                <a:tab pos="2230120" algn="l"/>
                <a:tab pos="2496820" algn="l"/>
                <a:tab pos="3568065" algn="l"/>
                <a:tab pos="4989830" algn="l"/>
                <a:tab pos="6677659" algn="l"/>
                <a:tab pos="7747634" algn="l"/>
              </a:tabLst>
            </a:pPr>
            <a:r>
              <a:rPr sz="2800" b="1" dirty="0" err="1" smtClean="0">
                <a:solidFill>
                  <a:srgbClr val="FF0000"/>
                </a:solidFill>
                <a:latin typeface="Calibri"/>
                <a:cs typeface="Calibri"/>
              </a:rPr>
              <a:t>Этап</a:t>
            </a:r>
            <a:r>
              <a:rPr lang="ru-RU"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dirty="0" smtClean="0">
                <a:ea typeface="Calibri"/>
                <a:cs typeface="Times New Roman"/>
              </a:rPr>
              <a:t>Обучение </a:t>
            </a:r>
            <a:r>
              <a:rPr lang="ru-RU" sz="2800" dirty="0">
                <a:ea typeface="Calibri"/>
                <a:cs typeface="Times New Roman"/>
              </a:rPr>
              <a:t>наставников в формате ролевого взаимодействия.</a:t>
            </a:r>
            <a:endParaRPr sz="2800" spc="-5" dirty="0">
              <a:solidFill>
                <a:srgbClr val="FF0000"/>
              </a:solidFill>
            </a:endParaRPr>
          </a:p>
          <a:p>
            <a:pPr marL="85090" indent="0">
              <a:spcBef>
                <a:spcPts val="434"/>
              </a:spcBef>
              <a:buNone/>
              <a:tabLst>
                <a:tab pos="427990" algn="l"/>
                <a:tab pos="428625" algn="l"/>
              </a:tabLst>
            </a:pP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Этап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spc="-5" dirty="0" smtClean="0"/>
              <a:t>Организация наставнической деятельности</a:t>
            </a:r>
            <a:endParaRPr sz="2800" spc="-5" dirty="0"/>
          </a:p>
          <a:p>
            <a:pPr marL="85090" indent="0">
              <a:spcBef>
                <a:spcPts val="434"/>
              </a:spcBef>
              <a:buNone/>
              <a:tabLst>
                <a:tab pos="427990" algn="l"/>
                <a:tab pos="428625" algn="l"/>
              </a:tabLst>
            </a:pP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Этап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Представление </a:t>
            </a:r>
            <a:r>
              <a:rPr lang="ru-RU" sz="2800" dirty="0" smtClean="0">
                <a:latin typeface="Times New Roman"/>
                <a:ea typeface="Calibri"/>
              </a:rPr>
              <a:t>результатов</a:t>
            </a:r>
            <a:endParaRPr sz="2800" spc="-5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038" y="346587"/>
            <a:ext cx="108020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34210" marR="5080" indent="-1922145">
              <a:spcBef>
                <a:spcPts val="100"/>
              </a:spcBef>
              <a:tabLst>
                <a:tab pos="366776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РЕАЛИЗАЦИИ  МОДЕЛИ  НАСТАВНИЧЕСТВА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6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32" y="370331"/>
            <a:ext cx="10972800" cy="607864"/>
          </a:xfrm>
        </p:spPr>
        <p:txBody>
          <a:bodyPr>
            <a:normAutofit fontScale="90000"/>
          </a:bodyPr>
          <a:lstStyle/>
          <a:p>
            <a:r>
              <a:rPr lang="ru-RU" dirty="0"/>
              <a:t>Необходимые компетенции наставника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80876"/>
              </p:ext>
            </p:extLst>
          </p:nvPr>
        </p:nvGraphicFramePr>
        <p:xfrm>
          <a:off x="304799" y="728870"/>
          <a:ext cx="11705231" cy="547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488"/>
                <a:gridCol w="2668813"/>
                <a:gridCol w="3212781"/>
                <a:gridCol w="3044149"/>
              </a:tblGrid>
              <a:tr h="27660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норм и правил поведения;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предусматриваемых спортивной этикой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разных социальных ролей;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к быстрой ориентации на события во время соревнований;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постоянное стремление добиваться все новых спортивных побед.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правильно оценивать как объективные условия, так и собственную деятельность;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определять суть проблемы и альтернативные пути ее решения;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анализировать ситуацию с разных позиций. 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распознавать и контролировать собственные мысли и эмоции;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понимать эмоциональное состояние других людей; адекватность эмоциональной оценки ситуации и соразмерность эмоциональных реакций в условиях соревнований;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проявлять заботу и поддерживать наставляемого.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управлять своим временем;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грамотно его планировать, расставлять приоритеты;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организовывать свою работу и деятельность наставляемого.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37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мобильность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 мышление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Эмоциональный интеллект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Тайм -менеджмент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98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 к совершаемой деятельности, инициативность в освоении знаний;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освоение норм и правил поведения, предусматриваемых спортивной этикой; сосредоточенность, внимание во время соревнований.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осознавать свои ошибки;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вести конструктивный диалог, оценивать свои мысли, взвешивать доводы «за» и «против»;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критическое восприятие информации и результатов наставляемого.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управлять своими эмоциями, уважительное отношение к наставнику;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самоконтроль соревновательного поведения;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стрессоустойчивость в условиях соревновательной деятельности; осознание своих поступков и их последствий.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управлять своим временем.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ject 3"/>
          <p:cNvSpPr txBox="1">
            <a:spLocks/>
          </p:cNvSpPr>
          <p:nvPr/>
        </p:nvSpPr>
        <p:spPr>
          <a:xfrm>
            <a:off x="1484243" y="6207136"/>
            <a:ext cx="9289774" cy="4892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3100" b="1" spc="-5" dirty="0">
                <a:solidFill>
                  <a:srgbClr val="001F5F"/>
                </a:solidFill>
                <a:latin typeface="Calibri"/>
                <a:ea typeface="+mj-ea"/>
                <a:cs typeface="Calibri"/>
              </a:rPr>
              <a:t>Формируемые компетенции у наставляемого </a:t>
            </a:r>
          </a:p>
        </p:txBody>
      </p:sp>
    </p:spTree>
    <p:extLst>
      <p:ext uri="{BB962C8B-B14F-4D97-AF65-F5344CB8AC3E}">
        <p14:creationId xmlns:p14="http://schemas.microsoft.com/office/powerpoint/2010/main" val="23374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955" y="325322"/>
            <a:ext cx="108020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34210" marR="5080" indent="-1922145">
              <a:spcBef>
                <a:spcPts val="100"/>
              </a:spcBef>
              <a:tabLst>
                <a:tab pos="366776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мониторинга и оценки эффективности наставничества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41" y="844899"/>
            <a:ext cx="116751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prstClr val="black"/>
                </a:solidFill>
              </a:rPr>
              <a:t>Критерии эффективности системы наставничества: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уровень завершённости плана </a:t>
            </a:r>
            <a:r>
              <a:rPr lang="ru-RU" dirty="0" smtClean="0"/>
              <a:t>мероприятий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уровень удовлетворённости </a:t>
            </a:r>
            <a:r>
              <a:rPr lang="ru-RU" dirty="0" smtClean="0">
                <a:solidFill>
                  <a:prstClr val="black"/>
                </a:solidFill>
              </a:rPr>
              <a:t>всех субъектов наставничества</a:t>
            </a:r>
            <a:endParaRPr lang="ru-RU" sz="2000" dirty="0">
              <a:solidFill>
                <a:prstClr val="black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улучшение психоэмоционального фона внутри </a:t>
            </a:r>
            <a:endParaRPr lang="ru-RU" sz="2000" dirty="0" smtClean="0"/>
          </a:p>
          <a:p>
            <a:pPr fontAlgn="base"/>
            <a:r>
              <a:rPr lang="ru-RU" sz="2000" dirty="0" smtClean="0"/>
              <a:t>объединения </a:t>
            </a:r>
            <a:r>
              <a:rPr lang="ru-RU" sz="2000" dirty="0"/>
              <a:t>(группы)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24502" r="34111" b="5933"/>
          <a:stretch/>
        </p:blipFill>
        <p:spPr bwMode="auto">
          <a:xfrm>
            <a:off x="172279" y="2481544"/>
            <a:ext cx="5857460" cy="41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2826" r="23916" b="9601"/>
          <a:stretch/>
        </p:blipFill>
        <p:spPr bwMode="auto">
          <a:xfrm>
            <a:off x="6341099" y="858152"/>
            <a:ext cx="5034636" cy="3703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22" y="2678885"/>
            <a:ext cx="4360578" cy="39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4937" r="51525" b="17207"/>
          <a:stretch/>
        </p:blipFill>
        <p:spPr bwMode="auto">
          <a:xfrm>
            <a:off x="3815860" y="4941355"/>
            <a:ext cx="3975958" cy="16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622</Words>
  <Application>Microsoft Office PowerPoint</Application>
  <PresentationFormat>Произвольный</PresentationFormat>
  <Paragraphs>103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2_Тема Office</vt:lpstr>
      <vt:lpstr>Модель наставничества  «обучающийся - обучающийся»  Разработчики Жукова Н.Н., методист Шварев С.А., пдо  </vt:lpstr>
      <vt:lpstr>Презентация PowerPoint</vt:lpstr>
      <vt:lpstr>Презентация PowerPoint</vt:lpstr>
      <vt:lpstr> </vt:lpstr>
      <vt:lpstr>ЭТАПЫ  РЕАЛИЗАЦИИ  МОДЕЛИ  НАСТАВНИЧЕСТВА</vt:lpstr>
      <vt:lpstr>Необходимые компетенции наставника </vt:lpstr>
      <vt:lpstr>Система мониторинга и оценки эффективности наставничества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112</cp:revision>
  <dcterms:created xsi:type="dcterms:W3CDTF">2021-06-21T11:50:41Z</dcterms:created>
  <dcterms:modified xsi:type="dcterms:W3CDTF">2023-10-18T14:19:42Z</dcterms:modified>
</cp:coreProperties>
</file>