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9"/>
  </p:notesMasterIdLst>
  <p:sldIdLst>
    <p:sldId id="260" r:id="rId3"/>
    <p:sldId id="307" r:id="rId4"/>
    <p:sldId id="308" r:id="rId5"/>
    <p:sldId id="318" r:id="rId6"/>
    <p:sldId id="311" r:id="rId7"/>
    <p:sldId id="31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C0E6"/>
    <a:srgbClr val="003399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234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2159E-D42D-4772-8DB6-021990702D6C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73CBA-D21F-41D2-900B-C8B72E6436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12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427ADD-D4AC-4C2B-829E-7C20DAF4A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8029C5F3-F293-4A9C-9559-A10D925AD2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ACE2816-1F57-4B35-8F5A-30A7E72EA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991ACF5-19B8-4E18-863F-9C15AE70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2C045A-77EA-4316-BA5E-655CFCBB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7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66DA90-1C58-4F80-95E4-B0437DE8A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8A14489-7BFC-465A-A2D2-FAC78E6B6C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09873D9-DC8D-4350-BBBE-89282BB17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6A6C523-A8EB-423B-AB7F-F42C9F95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D4B18E-CB9F-4B92-859E-70A1F10D2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243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DB11066A-F207-437E-AA35-4A3C184976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AB2DA1E-6DD8-4500-AA0B-96EEC145D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A54108-A2E2-4D14-98D5-3BC79824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2A948DA-1AB7-4A04-88A3-600A9B60E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313075A-89B9-46E9-A926-9194AFF62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090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56304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393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087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77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202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38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32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06C15AC-06CF-435D-A524-496037254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856E62F-4396-49E3-9585-42186A59C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0CE0F59-49E8-4595-80FC-C1E0E9D71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A926068-95FD-4692-94EC-0E2C47C8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6A882B-E954-4274-985A-4104BEFF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6769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3966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88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098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929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85FC43-561C-4AB3-BFAD-D3AD86471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1BDE92C-6E96-4EA3-A273-654C03F4F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4FC892D-5956-4196-A9CF-352E00A3B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1297A1-AF76-4929-B164-4ACD2E116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D16C8C-4AA8-4F8C-AFAA-6AA089CA3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0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77123E1-D3FC-434E-AA93-9960068E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069D1A-E8FC-4FDC-8FFE-7442EE45C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6339D8B-6A55-49C2-9385-FBCB2780C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F3B8B3B-E496-4CE5-93CB-7E277E28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5DA1FFA-A73A-4BBF-98D5-98AFE090C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63E105-265B-4DB9-A5C8-C85B0048D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926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54A1FC-CB50-4FD9-8688-D871BE52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373A34-ACF2-49B3-99BE-86B8BFCD3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A487CA2-D755-4746-AE93-5F0ABD38C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8AFE8FC-CDE4-40E3-84E3-828DE2D2C6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9BE177-0DC3-4004-9500-7B5A8755FF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DE864BC-E197-49DE-BA1D-B6493E906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A4DCCBE-85CA-4D3A-85E4-EB3B567F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E2FDDC73-CBA9-44D9-966E-E24753D94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17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F83C91-61DD-4754-8378-B9EB47E4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41315E0-6B31-48EA-B95F-6C001955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6D5833F-B75E-4C8C-BD42-A017F460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867CDB1-D927-45FB-A085-029070B6C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68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7DD331C-D34F-4301-8B6C-3422CD42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7906178-51B5-42D4-A621-7B3B3BD2D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BC1AB01-8C2C-4C53-9AB1-50937673D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59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E0F8D4-07AC-4D6A-B53B-C85299097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34D9A30-D295-4EF2-9B75-892C7CBC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1451832-5E1F-4F38-B9EA-5CDD6067A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DA5A18-743A-4945-858E-850A9101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1914803-049F-4306-8925-85C322B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12A50EB-C890-484E-AB5E-573A7884F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53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9C3A6E-BD1D-4A96-B0FC-67FFD54A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43292EF-1B29-47BE-9076-714BAB902F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EC9F0A2-8F92-43F6-AF3C-C49FF722A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C6A110-0700-4B13-9751-2D57A9C83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D46F688-DAA4-4856-BA11-69ADD20D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730972E-7ADC-4EA1-8B7E-16D96E67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5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F40EB5-26F1-452B-86B9-BC4E0B8A9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F64669-315F-4F72-8785-C6A70C140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D5E51A-EB2D-4675-8C03-09EF9EAC21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7428-39DD-4872-B4AC-7BF9FC2C8B45}" type="datetimeFigureOut">
              <a:rPr lang="ru-RU" smtClean="0"/>
              <a:pPr/>
              <a:t>24.10.2023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2A05AB-BFB7-4322-8C3E-16204A17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67093D-197E-445A-AE56-5081CD5F3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CA056-90DF-4D62-B315-4F3D7CD741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64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1F0C3-3EBF-4852-B36F-4AC9D3F5C10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D553-E236-4B40-B76B-479451540E1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36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12" y="1903956"/>
            <a:ext cx="9985661" cy="3369422"/>
          </a:xfrm>
        </p:spPr>
        <p:txBody>
          <a:bodyPr>
            <a:norm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наставничества «Педагог-педагог»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Разработчики: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Баранова 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Ольга Анатольевна, </a:t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заместитель директора по УВР, 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Ибрагимова Басират Нурислановна, </a:t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>педагог дополнительного образования</a:t>
            </a:r>
            <a: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  <a:t/>
            </a:r>
            <a:br>
              <a:rPr lang="ru-RU" sz="2200" b="1" dirty="0" smtClean="0">
                <a:solidFill>
                  <a:srgbClr val="003399"/>
                </a:solidFill>
                <a:latin typeface="Raleway" panose="020B0703030101060003" pitchFamily="34" charset="-52"/>
              </a:rPr>
            </a:br>
            <a:endParaRPr lang="ru-RU" sz="2200" dirty="0">
              <a:solidFill>
                <a:srgbClr val="003399"/>
              </a:solidFill>
              <a:latin typeface="Raleway" panose="020B0703030101060003" pitchFamily="34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t="82699"/>
          <a:stretch/>
        </p:blipFill>
        <p:spPr>
          <a:xfrm>
            <a:off x="0" y="6335486"/>
            <a:ext cx="12192000" cy="52251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 txBox="1">
            <a:spLocks/>
          </p:cNvSpPr>
          <p:nvPr/>
        </p:nvSpPr>
        <p:spPr>
          <a:xfrm>
            <a:off x="592184" y="146136"/>
            <a:ext cx="11357646" cy="12100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МБУ </a:t>
            </a:r>
            <a:r>
              <a:rPr lang="ru-RU" sz="2800" b="1" dirty="0" smtClean="0">
                <a:solidFill>
                  <a:srgbClr val="C00000"/>
                </a:solidFill>
              </a:rPr>
              <a:t>ДО «Центр детского и юношеского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технического творчества»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243850" y="6384301"/>
            <a:ext cx="1641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Рыбинск, 2023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0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4743" y="1250449"/>
            <a:ext cx="2440940" cy="1863089"/>
            <a:chOff x="479805" y="2640838"/>
            <a:chExt cx="2440940" cy="1863089"/>
          </a:xfrm>
        </p:grpSpPr>
        <p:sp>
          <p:nvSpPr>
            <p:cNvPr id="3" name="object 3"/>
            <p:cNvSpPr/>
            <p:nvPr/>
          </p:nvSpPr>
          <p:spPr>
            <a:xfrm>
              <a:off x="486155" y="2647188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1965198" y="0"/>
                  </a:moveTo>
                  <a:lnTo>
                    <a:pt x="462534" y="0"/>
                  </a:lnTo>
                  <a:lnTo>
                    <a:pt x="0" y="925067"/>
                  </a:lnTo>
                  <a:lnTo>
                    <a:pt x="462534" y="1850136"/>
                  </a:lnTo>
                  <a:lnTo>
                    <a:pt x="1965198" y="1850136"/>
                  </a:lnTo>
                  <a:lnTo>
                    <a:pt x="2427732" y="925067"/>
                  </a:lnTo>
                  <a:lnTo>
                    <a:pt x="196519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6155" y="2647188"/>
              <a:ext cx="2428240" cy="1850389"/>
            </a:xfrm>
            <a:custGeom>
              <a:avLst/>
              <a:gdLst/>
              <a:ahLst/>
              <a:cxnLst/>
              <a:rect l="l" t="t" r="r" b="b"/>
              <a:pathLst>
                <a:path w="2428240" h="1850389">
                  <a:moveTo>
                    <a:pt x="0" y="925067"/>
                  </a:moveTo>
                  <a:lnTo>
                    <a:pt x="462534" y="0"/>
                  </a:lnTo>
                  <a:lnTo>
                    <a:pt x="1965198" y="0"/>
                  </a:lnTo>
                  <a:lnTo>
                    <a:pt x="2427732" y="925067"/>
                  </a:lnTo>
                  <a:lnTo>
                    <a:pt x="1965198" y="1850136"/>
                  </a:lnTo>
                  <a:lnTo>
                    <a:pt x="462534" y="1850136"/>
                  </a:lnTo>
                  <a:lnTo>
                    <a:pt x="0" y="925067"/>
                  </a:lnTo>
                  <a:close/>
                </a:path>
              </a:pathLst>
            </a:custGeom>
            <a:ln w="12192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93693" y="1933073"/>
            <a:ext cx="146304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ТРАДИЦИОННОЕ</a:t>
            </a:r>
            <a:endParaRPr sz="1550">
              <a:latin typeface="Calibri"/>
              <a:cs typeface="Calibri"/>
            </a:endParaRPr>
          </a:p>
          <a:p>
            <a:pPr marL="57785">
              <a:lnSpc>
                <a:spcPct val="100000"/>
              </a:lnSpc>
            </a:pPr>
            <a:r>
              <a:rPr sz="1550" i="1" spc="-5" dirty="0">
                <a:solidFill>
                  <a:srgbClr val="001F5F"/>
                </a:solidFill>
                <a:latin typeface="Calibri"/>
                <a:cs typeface="Calibri"/>
              </a:rPr>
              <a:t>«один-на-один»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924802" y="3756405"/>
            <a:ext cx="2440940" cy="1998980"/>
            <a:chOff x="6924802" y="3756405"/>
            <a:chExt cx="2440940" cy="1998980"/>
          </a:xfrm>
        </p:grpSpPr>
        <p:sp>
          <p:nvSpPr>
            <p:cNvPr id="7" name="object 7"/>
            <p:cNvSpPr/>
            <p:nvPr/>
          </p:nvSpPr>
          <p:spPr>
            <a:xfrm>
              <a:off x="6931152" y="3762755"/>
              <a:ext cx="2428240" cy="1986280"/>
            </a:xfrm>
            <a:custGeom>
              <a:avLst/>
              <a:gdLst/>
              <a:ahLst/>
              <a:cxnLst/>
              <a:rect l="l" t="t" r="r" b="b"/>
              <a:pathLst>
                <a:path w="2428240" h="1986279">
                  <a:moveTo>
                    <a:pt x="1931289" y="0"/>
                  </a:moveTo>
                  <a:lnTo>
                    <a:pt x="496443" y="0"/>
                  </a:lnTo>
                  <a:lnTo>
                    <a:pt x="0" y="992886"/>
                  </a:lnTo>
                  <a:lnTo>
                    <a:pt x="496443" y="1985772"/>
                  </a:lnTo>
                  <a:lnTo>
                    <a:pt x="1931289" y="1985772"/>
                  </a:lnTo>
                  <a:lnTo>
                    <a:pt x="2427731" y="992886"/>
                  </a:lnTo>
                  <a:lnTo>
                    <a:pt x="1931289" y="0"/>
                  </a:lnTo>
                  <a:close/>
                </a:path>
              </a:pathLst>
            </a:custGeom>
            <a:solidFill>
              <a:srgbClr val="CC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31152" y="3762755"/>
              <a:ext cx="2428240" cy="1986280"/>
            </a:xfrm>
            <a:custGeom>
              <a:avLst/>
              <a:gdLst/>
              <a:ahLst/>
              <a:cxnLst/>
              <a:rect l="l" t="t" r="r" b="b"/>
              <a:pathLst>
                <a:path w="2428240" h="1986279">
                  <a:moveTo>
                    <a:pt x="0" y="992886"/>
                  </a:moveTo>
                  <a:lnTo>
                    <a:pt x="496443" y="0"/>
                  </a:lnTo>
                  <a:lnTo>
                    <a:pt x="1931289" y="0"/>
                  </a:lnTo>
                  <a:lnTo>
                    <a:pt x="2427731" y="992886"/>
                  </a:lnTo>
                  <a:lnTo>
                    <a:pt x="1931289" y="1985772"/>
                  </a:lnTo>
                  <a:lnTo>
                    <a:pt x="496443" y="1985772"/>
                  </a:lnTo>
                  <a:lnTo>
                    <a:pt x="0" y="992886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433818" y="4507229"/>
            <a:ext cx="1423670" cy="4762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95"/>
              </a:spcBef>
            </a:pPr>
            <a:r>
              <a:rPr sz="1550" b="1" spc="-20" dirty="0">
                <a:solidFill>
                  <a:srgbClr val="001F5F"/>
                </a:solidFill>
                <a:latin typeface="Calibri"/>
                <a:cs typeface="Calibri"/>
              </a:rPr>
              <a:t>ВИРТУАЛЬНОЕ</a:t>
            </a:r>
            <a:endParaRPr sz="1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«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д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истанци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5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spc="-10" dirty="0">
                <a:solidFill>
                  <a:srgbClr val="001F5F"/>
                </a:solidFill>
                <a:latin typeface="Calibri"/>
                <a:cs typeface="Calibri"/>
              </a:rPr>
              <a:t>н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о</a:t>
            </a:r>
            <a:r>
              <a:rPr sz="1400" b="1" spc="-15" dirty="0">
                <a:solidFill>
                  <a:srgbClr val="001F5F"/>
                </a:solidFill>
                <a:latin typeface="Calibri"/>
                <a:cs typeface="Calibri"/>
              </a:rPr>
              <a:t>е</a:t>
            </a:r>
            <a:r>
              <a:rPr sz="1400" b="1" dirty="0">
                <a:solidFill>
                  <a:srgbClr val="001F5F"/>
                </a:solidFill>
                <a:latin typeface="Calibri"/>
                <a:cs typeface="Calibri"/>
              </a:rPr>
              <a:t>»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505201" y="3792982"/>
            <a:ext cx="2616200" cy="1922780"/>
            <a:chOff x="2505201" y="3792982"/>
            <a:chExt cx="2616200" cy="1922780"/>
          </a:xfrm>
        </p:grpSpPr>
        <p:sp>
          <p:nvSpPr>
            <p:cNvPr id="19" name="object 19"/>
            <p:cNvSpPr/>
            <p:nvPr/>
          </p:nvSpPr>
          <p:spPr>
            <a:xfrm>
              <a:off x="2511551" y="3799332"/>
              <a:ext cx="2603500" cy="1910080"/>
            </a:xfrm>
            <a:custGeom>
              <a:avLst/>
              <a:gdLst/>
              <a:ahLst/>
              <a:cxnLst/>
              <a:rect l="l" t="t" r="r" b="b"/>
              <a:pathLst>
                <a:path w="2603500" h="1910079">
                  <a:moveTo>
                    <a:pt x="2125599" y="0"/>
                  </a:moveTo>
                  <a:lnTo>
                    <a:pt x="477393" y="0"/>
                  </a:lnTo>
                  <a:lnTo>
                    <a:pt x="0" y="954786"/>
                  </a:lnTo>
                  <a:lnTo>
                    <a:pt x="477393" y="1909572"/>
                  </a:lnTo>
                  <a:lnTo>
                    <a:pt x="2125599" y="1909572"/>
                  </a:lnTo>
                  <a:lnTo>
                    <a:pt x="2602992" y="954786"/>
                  </a:lnTo>
                  <a:lnTo>
                    <a:pt x="2125599" y="0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1551" y="3799332"/>
              <a:ext cx="2603500" cy="1910080"/>
            </a:xfrm>
            <a:custGeom>
              <a:avLst/>
              <a:gdLst/>
              <a:ahLst/>
              <a:cxnLst/>
              <a:rect l="l" t="t" r="r" b="b"/>
              <a:pathLst>
                <a:path w="2603500" h="1910079">
                  <a:moveTo>
                    <a:pt x="0" y="954786"/>
                  </a:moveTo>
                  <a:lnTo>
                    <a:pt x="477393" y="0"/>
                  </a:lnTo>
                  <a:lnTo>
                    <a:pt x="2125599" y="0"/>
                  </a:lnTo>
                  <a:lnTo>
                    <a:pt x="2602992" y="954786"/>
                  </a:lnTo>
                  <a:lnTo>
                    <a:pt x="2125599" y="1909572"/>
                  </a:lnTo>
                  <a:lnTo>
                    <a:pt x="477393" y="1909572"/>
                  </a:lnTo>
                  <a:lnTo>
                    <a:pt x="0" y="954786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2970657" y="4494402"/>
            <a:ext cx="1685289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550" b="1" spc="-25" dirty="0">
                <a:solidFill>
                  <a:srgbClr val="001F5F"/>
                </a:solidFill>
                <a:latin typeface="Calibri"/>
                <a:cs typeface="Calibri"/>
              </a:rPr>
              <a:t>КРАТКОСРОЧНОЕ</a:t>
            </a:r>
            <a:endParaRPr sz="15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50" i="1" spc="-10" dirty="0">
                <a:solidFill>
                  <a:srgbClr val="001F5F"/>
                </a:solidFill>
                <a:latin typeface="Calibri"/>
                <a:cs typeface="Calibri"/>
              </a:rPr>
              <a:t>«целеполагающее»</a:t>
            </a:r>
            <a:endParaRPr sz="15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716368" y="1256799"/>
            <a:ext cx="2442210" cy="1863089"/>
            <a:chOff x="9046209" y="2703322"/>
            <a:chExt cx="2442210" cy="1863089"/>
          </a:xfrm>
        </p:grpSpPr>
        <p:sp>
          <p:nvSpPr>
            <p:cNvPr id="23" name="object 23"/>
            <p:cNvSpPr/>
            <p:nvPr/>
          </p:nvSpPr>
          <p:spPr>
            <a:xfrm>
              <a:off x="9052559" y="2709672"/>
              <a:ext cx="2429510" cy="1850389"/>
            </a:xfrm>
            <a:custGeom>
              <a:avLst/>
              <a:gdLst/>
              <a:ahLst/>
              <a:cxnLst/>
              <a:rect l="l" t="t" r="r" b="b"/>
              <a:pathLst>
                <a:path w="2429509" h="1850389">
                  <a:moveTo>
                    <a:pt x="1966722" y="0"/>
                  </a:moveTo>
                  <a:lnTo>
                    <a:pt x="462534" y="0"/>
                  </a:lnTo>
                  <a:lnTo>
                    <a:pt x="0" y="925067"/>
                  </a:lnTo>
                  <a:lnTo>
                    <a:pt x="462534" y="1850135"/>
                  </a:lnTo>
                  <a:lnTo>
                    <a:pt x="1966722" y="1850135"/>
                  </a:lnTo>
                  <a:lnTo>
                    <a:pt x="2429256" y="925067"/>
                  </a:lnTo>
                  <a:lnTo>
                    <a:pt x="196672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52559" y="2709672"/>
              <a:ext cx="2429510" cy="1850389"/>
            </a:xfrm>
            <a:custGeom>
              <a:avLst/>
              <a:gdLst/>
              <a:ahLst/>
              <a:cxnLst/>
              <a:rect l="l" t="t" r="r" b="b"/>
              <a:pathLst>
                <a:path w="2429509" h="1850389">
                  <a:moveTo>
                    <a:pt x="0" y="925067"/>
                  </a:moveTo>
                  <a:lnTo>
                    <a:pt x="462534" y="0"/>
                  </a:lnTo>
                  <a:lnTo>
                    <a:pt x="1966722" y="0"/>
                  </a:lnTo>
                  <a:lnTo>
                    <a:pt x="2429256" y="925067"/>
                  </a:lnTo>
                  <a:lnTo>
                    <a:pt x="1966722" y="1850135"/>
                  </a:lnTo>
                  <a:lnTo>
                    <a:pt x="462534" y="1850135"/>
                  </a:lnTo>
                  <a:lnTo>
                    <a:pt x="0" y="925067"/>
                  </a:lnTo>
                  <a:close/>
                </a:path>
              </a:pathLst>
            </a:custGeom>
            <a:ln w="12192">
              <a:solidFill>
                <a:srgbClr val="FFCC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7296658" y="1933073"/>
            <a:ext cx="1433830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b="1" spc="-15" dirty="0">
                <a:solidFill>
                  <a:srgbClr val="001F5F"/>
                </a:solidFill>
                <a:latin typeface="Calibri"/>
                <a:cs typeface="Calibri"/>
              </a:rPr>
              <a:t>СИТУАЦИОННОЕ</a:t>
            </a:r>
            <a:endParaRPr sz="1550" dirty="0">
              <a:latin typeface="Calibri"/>
              <a:cs typeface="Calibri"/>
            </a:endParaRPr>
          </a:p>
          <a:p>
            <a:pPr marL="17145">
              <a:lnSpc>
                <a:spcPct val="100000"/>
              </a:lnSpc>
            </a:pPr>
            <a:r>
              <a:rPr sz="1550" i="1" spc="-5" dirty="0">
                <a:solidFill>
                  <a:srgbClr val="001F5F"/>
                </a:solidFill>
                <a:latin typeface="Calibri"/>
                <a:cs typeface="Calibri"/>
              </a:rPr>
              <a:t>«здесь</a:t>
            </a:r>
            <a:r>
              <a:rPr sz="1550" i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1550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550" i="1" spc="-5" dirty="0">
                <a:solidFill>
                  <a:srgbClr val="001F5F"/>
                </a:solidFill>
                <a:latin typeface="Calibri"/>
                <a:cs typeface="Calibri"/>
              </a:rPr>
              <a:t>сейчас»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31258" y="2647950"/>
            <a:ext cx="2565400" cy="2070100"/>
          </a:xfrm>
          <a:custGeom>
            <a:avLst/>
            <a:gdLst/>
            <a:ahLst/>
            <a:cxnLst/>
            <a:rect l="l" t="t" r="r" b="b"/>
            <a:pathLst>
              <a:path w="2565400" h="2070100">
                <a:moveTo>
                  <a:pt x="0" y="1034795"/>
                </a:moveTo>
                <a:lnTo>
                  <a:pt x="517397" y="0"/>
                </a:lnTo>
                <a:lnTo>
                  <a:pt x="2047493" y="0"/>
                </a:lnTo>
                <a:lnTo>
                  <a:pt x="2564891" y="1034795"/>
                </a:lnTo>
                <a:lnTo>
                  <a:pt x="2047493" y="2069592"/>
                </a:lnTo>
                <a:lnTo>
                  <a:pt x="517397" y="2069592"/>
                </a:lnTo>
                <a:lnTo>
                  <a:pt x="0" y="1034795"/>
                </a:lnTo>
                <a:close/>
              </a:path>
            </a:pathLst>
          </a:custGeom>
          <a:ln w="32004">
            <a:solidFill>
              <a:srgbClr val="001F5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205476" y="3252193"/>
            <a:ext cx="1614170" cy="778418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2400" b="1" spc="-5" dirty="0">
                <a:solidFill>
                  <a:srgbClr val="001F5F"/>
                </a:solidFill>
                <a:latin typeface="Calibri"/>
                <a:cs typeface="Calibri"/>
              </a:rPr>
              <a:t>Педагог - педагог</a:t>
            </a:r>
            <a:endParaRPr sz="2400" b="1" spc="-5" dirty="0">
              <a:solidFill>
                <a:srgbClr val="001F5F"/>
              </a:solidFill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675131" y="594359"/>
            <a:ext cx="10698480" cy="1943100"/>
            <a:chOff x="675131" y="594359"/>
            <a:chExt cx="10698480" cy="1943100"/>
          </a:xfrm>
        </p:grpSpPr>
        <p:pic>
          <p:nvPicPr>
            <p:cNvPr id="37" name="object 3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1227" y="600455"/>
              <a:ext cx="2223516" cy="1930908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81227" y="600455"/>
              <a:ext cx="2223770" cy="1931035"/>
            </a:xfrm>
            <a:custGeom>
              <a:avLst/>
              <a:gdLst/>
              <a:ahLst/>
              <a:cxnLst/>
              <a:rect l="l" t="t" r="r" b="b"/>
              <a:pathLst>
                <a:path w="2223770" h="1931035">
                  <a:moveTo>
                    <a:pt x="0" y="965454"/>
                  </a:moveTo>
                  <a:lnTo>
                    <a:pt x="482727" y="0"/>
                  </a:lnTo>
                  <a:lnTo>
                    <a:pt x="1740789" y="0"/>
                  </a:lnTo>
                  <a:lnTo>
                    <a:pt x="2223516" y="965454"/>
                  </a:lnTo>
                  <a:lnTo>
                    <a:pt x="1740789" y="1930908"/>
                  </a:lnTo>
                  <a:lnTo>
                    <a:pt x="482727" y="1930908"/>
                  </a:lnTo>
                  <a:lnTo>
                    <a:pt x="0" y="965454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23603" y="600455"/>
              <a:ext cx="2343912" cy="1930908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9023603" y="600455"/>
              <a:ext cx="2344420" cy="1931035"/>
            </a:xfrm>
            <a:custGeom>
              <a:avLst/>
              <a:gdLst/>
              <a:ahLst/>
              <a:cxnLst/>
              <a:rect l="l" t="t" r="r" b="b"/>
              <a:pathLst>
                <a:path w="2344420" h="1931035">
                  <a:moveTo>
                    <a:pt x="0" y="965454"/>
                  </a:moveTo>
                  <a:lnTo>
                    <a:pt x="482726" y="0"/>
                  </a:lnTo>
                  <a:lnTo>
                    <a:pt x="1861185" y="0"/>
                  </a:lnTo>
                  <a:lnTo>
                    <a:pt x="2343912" y="965454"/>
                  </a:lnTo>
                  <a:lnTo>
                    <a:pt x="1861185" y="1930908"/>
                  </a:lnTo>
                  <a:lnTo>
                    <a:pt x="482726" y="1930908"/>
                  </a:lnTo>
                  <a:lnTo>
                    <a:pt x="0" y="965454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904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21084"/>
              </p:ext>
            </p:extLst>
          </p:nvPr>
        </p:nvGraphicFramePr>
        <p:xfrm>
          <a:off x="178407" y="420304"/>
          <a:ext cx="11749413" cy="6071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2576"/>
                <a:gridCol w="9306837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316383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Целевая аудитория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Начинающие педагоги дополнительного образования, не имеющие педагогического образования.</a:t>
                      </a:r>
                      <a:endParaRPr lang="ru-RU" sz="1400" b="0" dirty="0"/>
                    </a:p>
                  </a:txBody>
                  <a:tcPr/>
                </a:tc>
              </a:tr>
              <a:tr h="31611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Срок реализации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сентябрь 2022 – май 2023</a:t>
                      </a:r>
                      <a:endParaRPr lang="ru-RU" sz="1400" b="0" dirty="0"/>
                    </a:p>
                  </a:txBody>
                  <a:tcPr anchor="ctr"/>
                </a:tc>
              </a:tr>
              <a:tr h="523698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Тип наставничества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Открытое – согласованное двустороннее взаимодействие наставника и наставляемого.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Индивидуальное – ориентировано на одного наставляемого.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5810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Планируемые  результаты внедрения  модели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улучшение показателей начинающих педагогов в области сформированности профессиональных компетенций;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практическая реализация индивидуальных образовательных траекторий;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улучшение личных показателей эффективности педагогов, связанное с развитием гибких навыков 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уровня включенности начинающих педагогов в педагогическую деятельность и социально-культурную жизнь ЦТТ; </a:t>
                      </a:r>
                    </a:p>
                    <a:p>
                      <a:pPr lvl="0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уровня удовлетворенности начинающих педагогов собственной работой;</a:t>
                      </a:r>
                    </a:p>
                    <a:p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повышение профессионального уровня и навыков наставника</a:t>
                      </a:r>
                      <a:endParaRPr lang="ru-RU" sz="1400" b="0" dirty="0"/>
                    </a:p>
                  </a:txBody>
                  <a:tcPr/>
                </a:tc>
              </a:tr>
              <a:tr h="24535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Перечень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разработанных материалов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«О назначении наставников и формировании наставнических пар»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 «О внедрении целевой модели наставничества»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«О системе наставничества педагогических работников Центра технического творчества». 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Положение о программе наставничества в Центре технического творчества.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Программа наставничества Центра технического творчества.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 мероприятий (дорожная карта) внедрения целевой модели наставничества в Центре технического творчества на 2022 - 2024 годы.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Персонализированная программа работы наставнических пар.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«Особенности организации наставничества в Центре технического творчества».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Статья «Культура наставнической деятельности в Центре технического творчества: развитие личностных качеств наставников и наставляемых». </a:t>
                      </a:r>
                    </a:p>
                    <a:p>
                      <a:pPr marL="0" lvl="0" indent="0" algn="l" defTabSz="914400" rtl="0" eaLnBrk="1" latinLnBrk="0" hangingPunct="1">
                        <a:buFont typeface="+mj-lt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База педагогов-наставников 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 txBox="1">
            <a:spLocks/>
          </p:cNvSpPr>
          <p:nvPr/>
        </p:nvSpPr>
        <p:spPr>
          <a:xfrm>
            <a:off x="1390301" y="22419"/>
            <a:ext cx="9325627" cy="62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Модель наставничества «педагог-педагог»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aleway" panose="020B0703030101060003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6038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903940"/>
              </p:ext>
            </p:extLst>
          </p:nvPr>
        </p:nvGraphicFramePr>
        <p:xfrm>
          <a:off x="178407" y="618476"/>
          <a:ext cx="11749413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590"/>
                <a:gridCol w="952282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Параметры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Описание</a:t>
                      </a:r>
                      <a:endParaRPr lang="ru-RU" sz="2800" dirty="0"/>
                    </a:p>
                  </a:txBody>
                  <a:tcPr/>
                </a:tc>
              </a:tr>
              <a:tr h="555924">
                <a:tc>
                  <a:txBody>
                    <a:bodyPr/>
                    <a:lstStyle/>
                    <a:p>
                      <a:r>
                        <a:rPr lang="ru-RU" b="1" dirty="0" smtClean="0"/>
                        <a:t>Цель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формирование профессиональных компетенций молодого/ начинающего педагога для закрепления в профессии</a:t>
                      </a:r>
                    </a:p>
                  </a:txBody>
                  <a:tcPr/>
                </a:tc>
              </a:tr>
              <a:tr h="1063070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Вид наставничества</a:t>
                      </a:r>
                      <a:endParaRPr lang="ru-RU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«опытный педагог – начинающий педагог»:</a:t>
                      </a:r>
                      <a:r>
                        <a:rPr lang="ru-RU" sz="16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редполагает взаимодействие молодого педагога (при опыте работы от 0 до 3 лет),нового специалиста (при смене места работы), специалиста, не имеющего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пед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образования с опытным и располагающим ресурсами и навыками специалистом-педагогом, оказывающим первому разностороннюю поддержку.</a:t>
                      </a:r>
                    </a:p>
                  </a:txBody>
                  <a:tcPr anchor="ctr"/>
                </a:tc>
              </a:tr>
              <a:tr h="523698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Необходимые компетенции наставника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ибкость мышления,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ритичность мышления, коммуникативность,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реативность,</a:t>
                      </a:r>
                      <a:r>
                        <a:rPr lang="ru-RU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э</a:t>
                      </a:r>
                      <a:r>
                        <a:rPr lang="ru-RU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моциональный интеллект</a:t>
                      </a:r>
                    </a:p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пытный педагог, имеющий профессиональные успехи (победитель профессиональных конкурсов, ведущий семинаров), склонный к активной общественной работе </a:t>
                      </a:r>
                      <a:endParaRPr lang="ru-RU" sz="16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0432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Формируемые компетенции наставляемого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1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мобильность</a:t>
                      </a:r>
                    </a:p>
                    <a:p>
                      <a:pPr marL="0" lvl="1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эмоциональный интеллект</a:t>
                      </a:r>
                    </a:p>
                    <a:p>
                      <a:pPr marL="0" indent="0"/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компетенции в области преподавания дополнительных общеобразовательных общеразвивающих программ </a:t>
                      </a:r>
                      <a:endParaRPr lang="ru-RU" sz="1600" b="1" dirty="0"/>
                    </a:p>
                  </a:txBody>
                  <a:tcPr/>
                </a:tc>
              </a:tr>
              <a:tr h="47598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Перечень используемых диагностик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анкета «Сформированность компетенций молодых специалистов по преподаванию по дополнительным общеобразовательным общеразвивающим программам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анкета наставляемого, анкета наставника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методика «Приятно ли с Вами общаться» 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тест «Умеете ли Вы говорить и слушать?»</a:t>
                      </a:r>
                    </a:p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«Уровни развития профессиональной мобильности педагогов»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ED4BE8FA-74AF-40F1-A9BE-FDE86CBFD45E}"/>
              </a:ext>
            </a:extLst>
          </p:cNvPr>
          <p:cNvSpPr txBox="1">
            <a:spLocks/>
          </p:cNvSpPr>
          <p:nvPr/>
        </p:nvSpPr>
        <p:spPr>
          <a:xfrm>
            <a:off x="1390301" y="22419"/>
            <a:ext cx="9325627" cy="623008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Описание модели наставничества «педагог-педагог»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Raleway" panose="020B0703030101060003" pitchFamily="34" charset="-52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48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13755" y="1217141"/>
            <a:ext cx="11538858" cy="5228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1. Подготовка условий для запуска программы наставничества: </a:t>
            </a:r>
            <a:r>
              <a:rPr sz="2000" dirty="0" err="1">
                <a:solidFill>
                  <a:schemeClr val="dk1"/>
                </a:solidFill>
              </a:rPr>
              <a:t>распределение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обязанностей</a:t>
            </a:r>
            <a:r>
              <a:rPr sz="2000" dirty="0">
                <a:solidFill>
                  <a:schemeClr val="dk1"/>
                </a:solidFill>
              </a:rPr>
              <a:t>, назначение куратора, </a:t>
            </a:r>
            <a:r>
              <a:rPr sz="2000" dirty="0" err="1">
                <a:solidFill>
                  <a:schemeClr val="dk1"/>
                </a:solidFill>
              </a:rPr>
              <a:t>поиск</a:t>
            </a:r>
            <a:r>
              <a:rPr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ресурсов</a:t>
            </a:r>
            <a:r>
              <a:rPr lang="ru-RU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2. Формирование базы наставляемых: сбор </a:t>
            </a:r>
            <a:r>
              <a:rPr sz="2000" dirty="0" err="1">
                <a:solidFill>
                  <a:schemeClr val="dk1"/>
                </a:solidFill>
              </a:rPr>
              <a:t>запросов</a:t>
            </a:r>
            <a:r>
              <a:rPr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наставляемых</a:t>
            </a:r>
            <a:endParaRPr sz="2000" dirty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3. Формирование базы наставников: </a:t>
            </a:r>
            <a:r>
              <a:rPr sz="2000" dirty="0" err="1">
                <a:solidFill>
                  <a:schemeClr val="dk1"/>
                </a:solidFill>
              </a:rPr>
              <a:t>сбор</a:t>
            </a:r>
            <a:r>
              <a:rPr sz="2000" dirty="0">
                <a:solidFill>
                  <a:schemeClr val="dk1"/>
                </a:solidFill>
              </a:rPr>
              <a:t> </a:t>
            </a:r>
            <a:r>
              <a:rPr lang="ru-RU" sz="2000" dirty="0" smtClean="0">
                <a:solidFill>
                  <a:schemeClr val="dk1"/>
                </a:solidFill>
              </a:rPr>
              <a:t>информации </a:t>
            </a:r>
            <a:r>
              <a:rPr lang="ru-RU" sz="2000" dirty="0">
                <a:solidFill>
                  <a:schemeClr val="dk1"/>
                </a:solidFill>
              </a:rPr>
              <a:t>о</a:t>
            </a:r>
            <a:r>
              <a:rPr sz="2000" dirty="0">
                <a:solidFill>
                  <a:schemeClr val="dk1"/>
                </a:solidFill>
              </a:rPr>
              <a:t> </a:t>
            </a:r>
            <a:endParaRPr lang="ru-RU" sz="2000" dirty="0" smtClean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потенциальных </a:t>
            </a:r>
            <a:r>
              <a:rPr sz="2000" dirty="0" err="1">
                <a:solidFill>
                  <a:schemeClr val="dk1"/>
                </a:solidFill>
              </a:rPr>
              <a:t>наставник</a:t>
            </a:r>
            <a:r>
              <a:rPr lang="ru-RU" sz="2000" dirty="0">
                <a:solidFill>
                  <a:schemeClr val="dk1"/>
                </a:solidFill>
              </a:rPr>
              <a:t>ах.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smtClean="0">
                <a:solidFill>
                  <a:schemeClr val="dk1"/>
                </a:solidFill>
              </a:rPr>
              <a:t>4.</a:t>
            </a:r>
            <a:r>
              <a:rPr lang="ru-RU" sz="2000" dirty="0" smtClean="0">
                <a:solidFill>
                  <a:schemeClr val="dk1"/>
                </a:solidFill>
              </a:rPr>
              <a:t> </a:t>
            </a:r>
            <a:r>
              <a:rPr sz="2000" dirty="0" err="1" smtClean="0">
                <a:solidFill>
                  <a:schemeClr val="dk1"/>
                </a:solidFill>
              </a:rPr>
              <a:t>Отбор</a:t>
            </a:r>
            <a:r>
              <a:rPr lang="ru-RU"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и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обучение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наставников</a:t>
            </a:r>
            <a:r>
              <a:rPr sz="2000" dirty="0" smtClean="0">
                <a:solidFill>
                  <a:schemeClr val="dk1"/>
                </a:solidFill>
              </a:rPr>
              <a:t>:</a:t>
            </a:r>
            <a:r>
              <a:rPr lang="ru-RU" sz="2000" dirty="0" smtClean="0">
                <a:solidFill>
                  <a:schemeClr val="dk1"/>
                </a:solidFill>
              </a:rPr>
              <a:t> </a:t>
            </a:r>
            <a:r>
              <a:rPr sz="2000" dirty="0" err="1" smtClean="0">
                <a:solidFill>
                  <a:schemeClr val="dk1"/>
                </a:solidFill>
              </a:rPr>
              <a:t>собеседование</a:t>
            </a:r>
            <a:r>
              <a:rPr sz="2000" dirty="0">
                <a:solidFill>
                  <a:schemeClr val="dk1"/>
                </a:solidFill>
              </a:rPr>
              <a:t>,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обучение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методике</a:t>
            </a:r>
            <a:r>
              <a:rPr lang="ru-RU" sz="2000" dirty="0">
                <a:solidFill>
                  <a:schemeClr val="dk1"/>
                </a:solidFill>
              </a:rPr>
              <a:t> </a:t>
            </a:r>
            <a:endParaRPr lang="ru-RU" sz="2000" dirty="0" smtClean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sz="2000" dirty="0" err="1" smtClean="0">
                <a:solidFill>
                  <a:schemeClr val="dk1"/>
                </a:solidFill>
              </a:rPr>
              <a:t>наставничества</a:t>
            </a:r>
            <a:r>
              <a:rPr lang="ru-RU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5. Формирование </a:t>
            </a:r>
            <a:r>
              <a:rPr sz="2000" dirty="0" err="1">
                <a:solidFill>
                  <a:schemeClr val="dk1"/>
                </a:solidFill>
              </a:rPr>
              <a:t>наставнических</a:t>
            </a:r>
            <a:r>
              <a:rPr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пар</a:t>
            </a:r>
            <a:r>
              <a:rPr lang="ru-RU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6. Организация работы </a:t>
            </a:r>
            <a:r>
              <a:rPr sz="2000" dirty="0" err="1">
                <a:solidFill>
                  <a:schemeClr val="dk1"/>
                </a:solidFill>
              </a:rPr>
              <a:t>наставнических</a:t>
            </a:r>
            <a:r>
              <a:rPr sz="2000" dirty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пар</a:t>
            </a:r>
            <a:r>
              <a:rPr lang="ru-RU" sz="2000" dirty="0">
                <a:solidFill>
                  <a:schemeClr val="dk1"/>
                </a:solidFill>
              </a:rPr>
              <a:t>. </a:t>
            </a:r>
            <a:r>
              <a:rPr lang="ru-RU" sz="2000" dirty="0" smtClean="0">
                <a:solidFill>
                  <a:schemeClr val="dk1"/>
                </a:solidFill>
              </a:rPr>
              <a:t>Разработка </a:t>
            </a:r>
            <a:r>
              <a:rPr lang="ru-RU" sz="2000" dirty="0">
                <a:solidFill>
                  <a:schemeClr val="dk1"/>
                </a:solidFill>
              </a:rPr>
              <a:t>и реализация </a:t>
            </a:r>
            <a:endParaRPr lang="ru-RU" sz="2000" dirty="0" smtClean="0">
              <a:solidFill>
                <a:schemeClr val="dk1"/>
              </a:solidFill>
            </a:endParaRP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персонализированной </a:t>
            </a:r>
            <a:r>
              <a:rPr lang="ru-RU" sz="2000" dirty="0">
                <a:solidFill>
                  <a:schemeClr val="dk1"/>
                </a:solidFill>
              </a:rPr>
              <a:t>программы</a:t>
            </a:r>
            <a:r>
              <a:rPr lang="ru-RU" sz="2800" spc="-5" dirty="0" smtClean="0"/>
              <a:t>.</a:t>
            </a:r>
          </a:p>
          <a:p>
            <a:pPr marL="0" lvl="1" indent="0">
              <a:lnSpc>
                <a:spcPct val="150000"/>
              </a:lnSpc>
              <a:spcBef>
                <a:spcPts val="0"/>
              </a:spcBef>
              <a:buNone/>
              <a:tabLst>
                <a:tab pos="0" algn="l"/>
                <a:tab pos="82550" algn="l"/>
                <a:tab pos="428625" algn="l"/>
              </a:tabLst>
              <a:defRPr/>
            </a:pPr>
            <a:r>
              <a:rPr lang="ru-RU" sz="2000" dirty="0" smtClean="0">
                <a:solidFill>
                  <a:schemeClr val="dk1"/>
                </a:solidFill>
              </a:rPr>
              <a:t>			</a:t>
            </a:r>
            <a:r>
              <a:rPr sz="2000" dirty="0" err="1" smtClean="0">
                <a:solidFill>
                  <a:schemeClr val="dk1"/>
                </a:solidFill>
              </a:rPr>
              <a:t>Этап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>
                <a:solidFill>
                  <a:schemeClr val="dk1"/>
                </a:solidFill>
              </a:rPr>
              <a:t>7. Завершение наставничества. Упаковка и </a:t>
            </a:r>
            <a:r>
              <a:rPr sz="2000" dirty="0" err="1" smtClean="0">
                <a:solidFill>
                  <a:schemeClr val="dk1"/>
                </a:solidFill>
              </a:rPr>
              <a:t>популяризация</a:t>
            </a:r>
            <a:r>
              <a:rPr sz="2000" dirty="0" smtClean="0">
                <a:solidFill>
                  <a:schemeClr val="dk1"/>
                </a:solidFill>
              </a:rPr>
              <a:t> </a:t>
            </a:r>
            <a:r>
              <a:rPr sz="2000" dirty="0" err="1">
                <a:solidFill>
                  <a:schemeClr val="dk1"/>
                </a:solidFill>
              </a:rPr>
              <a:t>результатов</a:t>
            </a:r>
            <a:r>
              <a:rPr lang="ru-RU" sz="2000" dirty="0">
                <a:solidFill>
                  <a:schemeClr val="dk1"/>
                </a:solidFill>
              </a:rPr>
              <a:t>.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4038" y="346587"/>
            <a:ext cx="108020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34210" marR="5080" indent="-1922145">
              <a:spcBef>
                <a:spcPts val="100"/>
              </a:spcBef>
              <a:tabLst>
                <a:tab pos="366776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ЭТАПЫ  РЕАЛИЗАЦИИ  МОДЕЛИ  НАСТАВНИЧЕСТВА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5" t="25343" r="65246" b="10788"/>
          <a:stretch/>
        </p:blipFill>
        <p:spPr bwMode="auto">
          <a:xfrm>
            <a:off x="9033867" y="2042454"/>
            <a:ext cx="3040929" cy="43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4" t="26541" r="65439" b="15924"/>
          <a:stretch/>
        </p:blipFill>
        <p:spPr bwMode="auto">
          <a:xfrm>
            <a:off x="8555277" y="876821"/>
            <a:ext cx="3331924" cy="420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261257" y="1205259"/>
            <a:ext cx="11538858" cy="466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	Процесс </a:t>
            </a:r>
            <a:r>
              <a:rPr lang="ru-RU" sz="2000" dirty="0"/>
              <a:t>мониторинга </a:t>
            </a:r>
            <a:r>
              <a:rPr lang="ru-RU" sz="2000" dirty="0" smtClean="0"/>
              <a:t>включает </a:t>
            </a:r>
            <a:r>
              <a:rPr lang="ru-RU" sz="2000" dirty="0"/>
              <a:t>два </a:t>
            </a:r>
            <a:r>
              <a:rPr lang="ru-RU" sz="2000" dirty="0" smtClean="0"/>
              <a:t>подэтапа:</a:t>
            </a:r>
            <a:endParaRPr lang="ru-RU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первый </a:t>
            </a:r>
            <a:r>
              <a:rPr lang="ru-RU" sz="2000" dirty="0" smtClean="0"/>
              <a:t>осуществляется </a:t>
            </a:r>
            <a:r>
              <a:rPr lang="ru-RU" sz="2000" dirty="0"/>
              <a:t>до входа в программу </a:t>
            </a:r>
            <a:r>
              <a:rPr lang="ru-RU" sz="2000" dirty="0" smtClean="0"/>
              <a:t>наставничества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 smtClean="0"/>
              <a:t>второй – по </a:t>
            </a:r>
            <a:r>
              <a:rPr lang="ru-RU" sz="2000" dirty="0"/>
              <a:t>итогам прохождения </a:t>
            </a:r>
            <a:r>
              <a:rPr lang="ru-RU" sz="2000" dirty="0" smtClean="0"/>
              <a:t>программы</a:t>
            </a:r>
            <a:endParaRPr lang="ru-RU" sz="2000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	</a:t>
            </a:r>
            <a:r>
              <a:rPr lang="ru-RU" sz="2000" smtClean="0"/>
              <a:t>Оценка эффективности:</a:t>
            </a:r>
            <a:endParaRPr lang="ru-RU" sz="20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уровень завершённости </a:t>
            </a:r>
            <a:r>
              <a:rPr lang="ru-RU" sz="2000" dirty="0" smtClean="0"/>
              <a:t>индивидуализированной программы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наставничества</a:t>
            </a:r>
            <a:endParaRPr lang="ru-RU" sz="20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удовлетворенность участников программой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dirty="0"/>
              <a:t>изменение уровня </a:t>
            </a:r>
            <a:r>
              <a:rPr lang="ru-RU" sz="2000" dirty="0" smtClean="0"/>
              <a:t>сформированности выбранных </a:t>
            </a:r>
            <a:r>
              <a:rPr lang="ru-RU" sz="2000" dirty="0"/>
              <a:t>навыков </a:t>
            </a:r>
            <a:endParaRPr lang="ru-RU" sz="20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000" dirty="0" smtClean="0"/>
              <a:t>участников наставнической </a:t>
            </a:r>
            <a:r>
              <a:rPr lang="ru-RU" sz="2000" dirty="0"/>
              <a:t>деятельности </a:t>
            </a:r>
            <a:endParaRPr sz="2000"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37955" y="325322"/>
            <a:ext cx="108020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934210" marR="5080" indent="-1922145">
              <a:spcBef>
                <a:spcPts val="100"/>
              </a:spcBef>
              <a:tabLst>
                <a:tab pos="3667760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мониторинга и оценки эффективности наставничества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571" y="4337917"/>
            <a:ext cx="4644000" cy="2417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86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435</Words>
  <Application>Microsoft Office PowerPoint</Application>
  <PresentationFormat>Произвольный</PresentationFormat>
  <Paragraphs>82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2_Тема Office</vt:lpstr>
      <vt:lpstr>Модель наставничества «Педагог-педагог»  Разработчики: Баранова Ольга Анатольевна,  заместитель директора по УВР,  Ибрагимова Басират Нурислановна,  педагог дополнительного образования </vt:lpstr>
      <vt:lpstr>Презентация PowerPoint</vt:lpstr>
      <vt:lpstr>Презентация PowerPoint</vt:lpstr>
      <vt:lpstr>Презентация PowerPoint</vt:lpstr>
      <vt:lpstr>ЭТАПЫ  РЕАЛИЗАЦИИ  МОДЕЛИ  НАСТАВНИЧЕСТВА</vt:lpstr>
      <vt:lpstr>Система мониторинга и оценки эффективности наставничества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ПК</cp:lastModifiedBy>
  <cp:revision>88</cp:revision>
  <dcterms:created xsi:type="dcterms:W3CDTF">2021-06-21T11:50:41Z</dcterms:created>
  <dcterms:modified xsi:type="dcterms:W3CDTF">2023-10-24T07:44:46Z</dcterms:modified>
</cp:coreProperties>
</file>